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61" r:id="rId13"/>
    <p:sldId id="268" r:id="rId14"/>
    <p:sldId id="269" r:id="rId15"/>
    <p:sldId id="270" r:id="rId16"/>
    <p:sldId id="362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  <p:sldId id="300" r:id="rId45"/>
    <p:sldId id="302" r:id="rId46"/>
    <p:sldId id="301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59" r:id="rId56"/>
    <p:sldId id="363" r:id="rId57"/>
    <p:sldId id="360" r:id="rId58"/>
    <p:sldId id="364" r:id="rId59"/>
    <p:sldId id="365" r:id="rId60"/>
    <p:sldId id="366" r:id="rId61"/>
    <p:sldId id="311" r:id="rId62"/>
    <p:sldId id="312" r:id="rId63"/>
    <p:sldId id="338" r:id="rId64"/>
    <p:sldId id="314" r:id="rId65"/>
    <p:sldId id="339" r:id="rId66"/>
    <p:sldId id="340" r:id="rId67"/>
    <p:sldId id="316" r:id="rId68"/>
    <p:sldId id="318" r:id="rId69"/>
    <p:sldId id="317" r:id="rId70"/>
    <p:sldId id="319" r:id="rId71"/>
    <p:sldId id="320" r:id="rId72"/>
    <p:sldId id="322" r:id="rId73"/>
    <p:sldId id="341" r:id="rId74"/>
    <p:sldId id="327" r:id="rId75"/>
    <p:sldId id="329" r:id="rId76"/>
    <p:sldId id="328" r:id="rId77"/>
    <p:sldId id="330" r:id="rId78"/>
    <p:sldId id="367" r:id="rId79"/>
    <p:sldId id="332" r:id="rId80"/>
    <p:sldId id="368" r:id="rId81"/>
    <p:sldId id="334" r:id="rId82"/>
    <p:sldId id="369" r:id="rId83"/>
    <p:sldId id="370" r:id="rId84"/>
    <p:sldId id="371" r:id="rId85"/>
    <p:sldId id="336" r:id="rId86"/>
    <p:sldId id="337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72" r:id="rId99"/>
    <p:sldId id="373" r:id="rId100"/>
    <p:sldId id="374" r:id="rId101"/>
    <p:sldId id="375" r:id="rId102"/>
    <p:sldId id="376" r:id="rId103"/>
    <p:sldId id="377" r:id="rId104"/>
    <p:sldId id="378" r:id="rId105"/>
    <p:sldId id="379" r:id="rId106"/>
    <p:sldId id="380" r:id="rId107"/>
    <p:sldId id="381" r:id="rId108"/>
    <p:sldId id="382" r:id="rId109"/>
    <p:sldId id="383" r:id="rId110"/>
    <p:sldId id="384" r:id="rId111"/>
    <p:sldId id="390" r:id="rId112"/>
    <p:sldId id="388" r:id="rId113"/>
    <p:sldId id="389" r:id="rId114"/>
    <p:sldId id="385" r:id="rId115"/>
    <p:sldId id="386" r:id="rId116"/>
    <p:sldId id="387" r:id="rId117"/>
    <p:sldId id="391" r:id="rId118"/>
    <p:sldId id="392" r:id="rId119"/>
    <p:sldId id="393" r:id="rId120"/>
    <p:sldId id="394" r:id="rId121"/>
    <p:sldId id="395" r:id="rId122"/>
    <p:sldId id="397" r:id="rId123"/>
    <p:sldId id="398" r:id="rId124"/>
    <p:sldId id="396" r:id="rId125"/>
    <p:sldId id="399" r:id="rId126"/>
    <p:sldId id="400" r:id="rId127"/>
    <p:sldId id="401" r:id="rId128"/>
    <p:sldId id="402" r:id="rId129"/>
    <p:sldId id="403" r:id="rId130"/>
    <p:sldId id="404" r:id="rId131"/>
    <p:sldId id="406" r:id="rId132"/>
    <p:sldId id="405" r:id="rId133"/>
    <p:sldId id="411" r:id="rId134"/>
    <p:sldId id="412" r:id="rId135"/>
    <p:sldId id="407" r:id="rId136"/>
    <p:sldId id="408" r:id="rId137"/>
    <p:sldId id="413" r:id="rId138"/>
    <p:sldId id="414" r:id="rId139"/>
    <p:sldId id="409" r:id="rId140"/>
    <p:sldId id="410" r:id="rId141"/>
    <p:sldId id="415" r:id="rId142"/>
    <p:sldId id="416" r:id="rId143"/>
    <p:sldId id="417" r:id="rId144"/>
    <p:sldId id="418" r:id="rId145"/>
    <p:sldId id="419" r:id="rId146"/>
    <p:sldId id="420" r:id="rId147"/>
    <p:sldId id="439" r:id="rId148"/>
    <p:sldId id="441" r:id="rId149"/>
    <p:sldId id="440" r:id="rId150"/>
    <p:sldId id="421" r:id="rId151"/>
    <p:sldId id="422" r:id="rId152"/>
    <p:sldId id="423" r:id="rId153"/>
    <p:sldId id="424" r:id="rId154"/>
    <p:sldId id="425" r:id="rId155"/>
    <p:sldId id="426" r:id="rId156"/>
    <p:sldId id="432" r:id="rId157"/>
    <p:sldId id="433" r:id="rId158"/>
    <p:sldId id="427" r:id="rId159"/>
    <p:sldId id="428" r:id="rId160"/>
    <p:sldId id="434" r:id="rId161"/>
    <p:sldId id="429" r:id="rId162"/>
    <p:sldId id="430" r:id="rId163"/>
    <p:sldId id="431" r:id="rId164"/>
    <p:sldId id="435" r:id="rId165"/>
    <p:sldId id="436" r:id="rId166"/>
    <p:sldId id="437" r:id="rId167"/>
    <p:sldId id="438" r:id="rId168"/>
    <p:sldId id="442" r:id="rId169"/>
    <p:sldId id="443" r:id="rId170"/>
    <p:sldId id="444" r:id="rId171"/>
    <p:sldId id="445" r:id="rId172"/>
    <p:sldId id="446" r:id="rId173"/>
    <p:sldId id="447" r:id="rId174"/>
    <p:sldId id="448" r:id="rId175"/>
    <p:sldId id="449" r:id="rId176"/>
    <p:sldId id="450" r:id="rId177"/>
    <p:sldId id="356" r:id="rId1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theme" Target="theme/theme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tableStyles" Target="tableStyles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viewProps" Target="viewProp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E096035-4666-42D9-AECB-A213E4CAA11C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C27D580-EE07-4C33-8B07-7A9F4B17A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6035-4666-42D9-AECB-A213E4CAA11C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D580-EE07-4C33-8B07-7A9F4B17A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6035-4666-42D9-AECB-A213E4CAA11C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D580-EE07-4C33-8B07-7A9F4B17A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E096035-4666-42D9-AECB-A213E4CAA11C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D580-EE07-4C33-8B07-7A9F4B17A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E096035-4666-42D9-AECB-A213E4CAA11C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C27D580-EE07-4C33-8B07-7A9F4B17A82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E096035-4666-42D9-AECB-A213E4CAA11C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C27D580-EE07-4C33-8B07-7A9F4B17A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E096035-4666-42D9-AECB-A213E4CAA11C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C27D580-EE07-4C33-8B07-7A9F4B17A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6035-4666-42D9-AECB-A213E4CAA11C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D580-EE07-4C33-8B07-7A9F4B17A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E096035-4666-42D9-AECB-A213E4CAA11C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C27D580-EE07-4C33-8B07-7A9F4B17A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E096035-4666-42D9-AECB-A213E4CAA11C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C27D580-EE07-4C33-8B07-7A9F4B17A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E096035-4666-42D9-AECB-A213E4CAA11C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C27D580-EE07-4C33-8B07-7A9F4B17A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E096035-4666-42D9-AECB-A213E4CAA11C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C27D580-EE07-4C33-8B07-7A9F4B17A82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Science 8--Chapter 2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for Test!</a:t>
            </a:r>
            <a:endParaRPr lang="en-US" sz="36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744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7. </a:t>
            </a:r>
            <a:r>
              <a:rPr lang="en-US" sz="4400" dirty="0"/>
              <a:t>If objects collide, the object with more mass </a:t>
            </a:r>
            <a:r>
              <a:rPr lang="en-US" sz="4400" dirty="0" smtClean="0"/>
              <a:t>applies more </a:t>
            </a:r>
            <a:r>
              <a:rPr lang="en-US" sz="4400" dirty="0"/>
              <a:t>force.</a:t>
            </a:r>
          </a:p>
        </p:txBody>
      </p:sp>
    </p:spTree>
    <p:extLst>
      <p:ext uri="{BB962C8B-B14F-4D97-AF65-F5344CB8AC3E}">
        <p14:creationId xmlns:p14="http://schemas.microsoft.com/office/powerpoint/2010/main" val="403812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What is mass?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053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What is mass?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amount of matter in an object</a:t>
            </a:r>
          </a:p>
        </p:txBody>
      </p:sp>
    </p:spTree>
    <p:extLst>
      <p:ext uri="{BB962C8B-B14F-4D97-AF65-F5344CB8AC3E}">
        <p14:creationId xmlns:p14="http://schemas.microsoft.com/office/powerpoint/2010/main" val="143545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What is centripetal force?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51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What is centripetal force?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force in 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 motion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acts perpendicular 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 of motion </a:t>
            </a:r>
            <a:r>
              <a:rPr lang="en-US" sz="6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 </a:t>
            </a:r>
            <a:r>
              <a:rPr lang="en-US" sz="6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center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circle</a:t>
            </a:r>
          </a:p>
        </p:txBody>
      </p:sp>
    </p:spTree>
    <p:extLst>
      <p:ext uri="{BB962C8B-B14F-4D97-AF65-F5344CB8AC3E}">
        <p14:creationId xmlns:p14="http://schemas.microsoft.com/office/powerpoint/2010/main" val="231372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 is a force pair?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51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 is a force pair?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forces that </a:t>
            </a:r>
            <a:r>
              <a:rPr lang="en-US" sz="6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</a:t>
            </a:r>
            <a:r>
              <a:rPr lang="en-US" sz="6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objects apply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each other</a:t>
            </a:r>
          </a:p>
        </p:txBody>
      </p:sp>
    </p:spTree>
    <p:extLst>
      <p:ext uri="{BB962C8B-B14F-4D97-AF65-F5344CB8AC3E}">
        <p14:creationId xmlns:p14="http://schemas.microsoft.com/office/powerpoint/2010/main" val="5252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What is momentum?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398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What is momentum?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measure of how hard </a:t>
            </a:r>
            <a:r>
              <a:rPr lang="en-US" sz="6600" dirty="0" smtClean="0"/>
              <a:t>it is </a:t>
            </a:r>
            <a:r>
              <a:rPr lang="en-US" sz="6600" dirty="0"/>
              <a:t>to stop a moving object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251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What is force?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214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What is force?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a push or pull on an object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215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8. </a:t>
            </a:r>
            <a:r>
              <a:rPr lang="en-US" sz="4800" dirty="0"/>
              <a:t>Momentum is a measure of how hard it is to stop </a:t>
            </a:r>
            <a:r>
              <a:rPr lang="en-US" sz="4800" dirty="0" smtClean="0"/>
              <a:t>a moving </a:t>
            </a:r>
            <a:r>
              <a:rPr lang="en-US" sz="4800" dirty="0"/>
              <a:t>object.</a:t>
            </a:r>
          </a:p>
        </p:txBody>
      </p:sp>
    </p:spTree>
    <p:extLst>
      <p:ext uri="{BB962C8B-B14F-4D97-AF65-F5344CB8AC3E}">
        <p14:creationId xmlns:p14="http://schemas.microsoft.com/office/powerpoint/2010/main" val="95553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What is contact force?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03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What is contact force?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a push or pull on </a:t>
            </a:r>
            <a:r>
              <a:rPr lang="en-US" sz="6600" dirty="0" smtClean="0"/>
              <a:t>an object </a:t>
            </a:r>
            <a:r>
              <a:rPr lang="en-US" sz="6600" dirty="0"/>
              <a:t>by another object that </a:t>
            </a:r>
            <a:r>
              <a:rPr lang="en-US" sz="6600" dirty="0" smtClean="0"/>
              <a:t>is touching </a:t>
            </a:r>
            <a:r>
              <a:rPr lang="en-US" sz="6600" dirty="0"/>
              <a:t>it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118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Examples of contact force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6600" dirty="0" smtClean="0"/>
          </a:p>
          <a:p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25527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44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Examples of contact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6600" dirty="0" smtClean="0"/>
          </a:p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Musician hitting piano keys</a:t>
            </a:r>
          </a:p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Athlete hitting a ball with a bat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472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What is non contact force?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403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What is non contact force?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a force one </a:t>
            </a:r>
            <a:r>
              <a:rPr lang="en-US" sz="6600" dirty="0" smtClean="0"/>
              <a:t>object can </a:t>
            </a:r>
            <a:r>
              <a:rPr lang="en-US" sz="6600" dirty="0"/>
              <a:t>apply to another </a:t>
            </a:r>
            <a:r>
              <a:rPr lang="en-US" sz="6600" dirty="0" smtClean="0"/>
              <a:t>object without </a:t>
            </a:r>
            <a:r>
              <a:rPr lang="en-US" sz="6600" dirty="0"/>
              <a:t>touching it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795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Examples of noncontact force?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electrical force</a:t>
            </a:r>
          </a:p>
          <a:p>
            <a:r>
              <a:rPr lang="en-US" sz="6600" dirty="0" smtClean="0"/>
              <a:t>gravity</a:t>
            </a:r>
          </a:p>
          <a:p>
            <a:r>
              <a:rPr lang="en-US" sz="6600" dirty="0" smtClean="0"/>
              <a:t>magnetic force</a:t>
            </a:r>
          </a:p>
          <a:p>
            <a:endParaRPr lang="en-US" sz="6600" dirty="0" smtClean="0"/>
          </a:p>
          <a:p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60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What are balanced forces?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51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What are balanced forces?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combined 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forces form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net force of zero</a:t>
            </a:r>
          </a:p>
        </p:txBody>
      </p:sp>
    </p:spTree>
    <p:extLst>
      <p:ext uri="{BB962C8B-B14F-4D97-AF65-F5344CB8AC3E}">
        <p14:creationId xmlns:p14="http://schemas.microsoft.com/office/powerpoint/2010/main" val="326828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Examples of balanced forces?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97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5400" dirty="0"/>
              <a:t>You pull on objects around you with the force of gravity.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875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Examples of balanced forces?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7239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46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Examples of balanced forces?</a:t>
            </a:r>
            <a:endParaRPr lang="en-US" sz="6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63774"/>
            <a:ext cx="5029199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3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What are unbalanced forces?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90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What are unbalanced forces?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combined </a:t>
            </a:r>
            <a:r>
              <a:rPr lang="en-US" sz="6600" dirty="0" smtClean="0"/>
              <a:t>forces that </a:t>
            </a:r>
            <a:r>
              <a:rPr lang="en-US" sz="6600" dirty="0"/>
              <a:t>form a net force that </a:t>
            </a:r>
            <a:r>
              <a:rPr lang="en-US" sz="6600"/>
              <a:t>is </a:t>
            </a:r>
            <a:r>
              <a:rPr lang="en-US" sz="6600" smtClean="0"/>
              <a:t>not zero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765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Examples of unbalanced forces?</a:t>
            </a:r>
            <a:endParaRPr lang="en-US" sz="6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6781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74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What is net force?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51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What is net force?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combination of all 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forces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acting on an object</a:t>
            </a:r>
          </a:p>
        </p:txBody>
      </p:sp>
    </p:spTree>
    <p:extLst>
      <p:ext uri="{BB962C8B-B14F-4D97-AF65-F5344CB8AC3E}">
        <p14:creationId xmlns:p14="http://schemas.microsoft.com/office/powerpoint/2010/main" val="72597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/>
              <a:t>How do we figure net force?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00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/>
              <a:t>How do we figure net force?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6553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80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/>
              <a:t>What is Newton’s First Law of Motion?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combination of all 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forces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acting on an object</a:t>
            </a:r>
          </a:p>
        </p:txBody>
      </p:sp>
    </p:spTree>
    <p:extLst>
      <p:ext uri="{BB962C8B-B14F-4D97-AF65-F5344CB8AC3E}">
        <p14:creationId xmlns:p14="http://schemas.microsoft.com/office/powerpoint/2010/main" val="1322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Correct</a:t>
            </a:r>
            <a:endParaRPr lang="en-US" sz="6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pull on objects around you with the force of gravity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4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Gravity </a:t>
            </a:r>
            <a:r>
              <a:rPr lang="en-US" sz="4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an attractive force that </a:t>
            </a:r>
            <a:r>
              <a:rPr lang="en-US" sz="4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exists between </a:t>
            </a:r>
            <a:r>
              <a:rPr lang="en-US" sz="4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objects that have </a:t>
            </a:r>
            <a:r>
              <a:rPr lang="en-US" sz="4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mass.</a:t>
            </a:r>
            <a:endParaRPr lang="en-US" sz="4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528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/>
              <a:t>What is Newton’s First Law of Motion?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motion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an object does 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change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net force on 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object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zero</a:t>
            </a:r>
          </a:p>
        </p:txBody>
      </p:sp>
    </p:spTree>
    <p:extLst>
      <p:ext uri="{BB962C8B-B14F-4D97-AF65-F5344CB8AC3E}">
        <p14:creationId xmlns:p14="http://schemas.microsoft.com/office/powerpoint/2010/main" val="426230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dirty="0" smtClean="0"/>
              <a:t>Also</a:t>
            </a:r>
            <a:endParaRPr lang="en-US" sz="11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more definition!</a:t>
            </a:r>
            <a:endParaRPr lang="en-US"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237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/>
              <a:t>What is Newton’s First Law of Motion?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object in motion stays in motion; an object at rest stays at rest unless an outside force acts upon the object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985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Newton’s First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4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r>
              <a:rPr lang="en-US" smtClean="0"/>
              <a:t>of Newton’s First Law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 rolling out of shoe box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penny falling in the cup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Heinrich flying forward off the Tonka truck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270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What is Newton’s Second Law of Motion?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824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What is Newton’s Second Law of Motion?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acceleration is equal to the 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force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exerted on the </a:t>
            </a:r>
            <a:r>
              <a:rPr lang="en-US" sz="6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</a:t>
            </a:r>
            <a:r>
              <a:rPr lang="en-US" sz="6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divided by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object’s mass</a:t>
            </a:r>
          </a:p>
        </p:txBody>
      </p:sp>
    </p:spTree>
    <p:extLst>
      <p:ext uri="{BB962C8B-B14F-4D97-AF65-F5344CB8AC3E}">
        <p14:creationId xmlns:p14="http://schemas.microsoft.com/office/powerpoint/2010/main" val="53076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Newton’s Second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r>
              <a:rPr lang="en-US" smtClean="0"/>
              <a:t>Newton’s Second </a:t>
            </a:r>
            <a:r>
              <a:rPr lang="en-US" dirty="0" smtClean="0"/>
              <a:t>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baseball in the box—When does it move faster?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0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/>
              <a:t>What is Newton’s Third Law of Motion?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824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Friction can act between two unmoving, touching surfaces.</a:t>
            </a:r>
          </a:p>
        </p:txBody>
      </p:sp>
    </p:spTree>
    <p:extLst>
      <p:ext uri="{BB962C8B-B14F-4D97-AF65-F5344CB8AC3E}">
        <p14:creationId xmlns:p14="http://schemas.microsoft.com/office/powerpoint/2010/main" val="89722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/>
              <a:t>What is Newton’s Third Law of Motion?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for every </a:t>
            </a:r>
            <a:r>
              <a:rPr lang="en-US" sz="6000" dirty="0"/>
              <a:t>action there is an </a:t>
            </a:r>
            <a:r>
              <a:rPr lang="en-US" sz="6000"/>
              <a:t>equal </a:t>
            </a:r>
            <a:r>
              <a:rPr lang="en-US" sz="6000" smtClean="0"/>
              <a:t>and opposite </a:t>
            </a:r>
            <a:r>
              <a:rPr lang="en-US" sz="6000" dirty="0"/>
              <a:t>reaction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533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Newton’s Third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r>
              <a:rPr lang="en-US" smtClean="0"/>
              <a:t>Newton’s Third </a:t>
            </a:r>
            <a:r>
              <a:rPr lang="en-US" dirty="0" smtClean="0"/>
              <a:t>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balloon goes forward—the ping pong ball goes backward.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22238"/>
            <a:ext cx="3052763" cy="337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22238"/>
            <a:ext cx="2581275" cy="348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25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What is gravity?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What is gravity?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attractive force that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exists between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objects that have mass</a:t>
            </a:r>
          </a:p>
        </p:txBody>
      </p:sp>
    </p:spTree>
    <p:extLst>
      <p:ext uri="{BB962C8B-B14F-4D97-AF65-F5344CB8AC3E}">
        <p14:creationId xmlns:p14="http://schemas.microsoft.com/office/powerpoint/2010/main" val="217222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gravity affect objects?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2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gravity affect objects?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Gravity is an attractive force.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4277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two factors affect gravity?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7872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two factors affect gravity?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mass</a:t>
            </a:r>
          </a:p>
          <a:p>
            <a:r>
              <a:rPr lang="en-US" sz="4000" dirty="0" smtClean="0"/>
              <a:t>distance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9935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two factors </a:t>
            </a:r>
            <a:r>
              <a:rPr lang="en-US" smtClean="0"/>
              <a:t>affect gravity?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Gravity is an attractive force.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1941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i="1" dirty="0" smtClean="0">
                <a:solidFill>
                  <a:schemeClr val="accent1">
                    <a:lumMod val="75000"/>
                  </a:schemeClr>
                </a:solidFill>
              </a:rPr>
              <a:t>Correct</a:t>
            </a:r>
            <a:endParaRPr lang="en-US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Friction can act between two unmoving, touching surfaces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</a:t>
            </a:r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friction is a force that opposes </a:t>
            </a:r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movement </a:t>
            </a:r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two unmoving, touching surfaces.</a:t>
            </a:r>
          </a:p>
        </p:txBody>
      </p:sp>
    </p:spTree>
    <p:extLst>
      <p:ext uri="{BB962C8B-B14F-4D97-AF65-F5344CB8AC3E}">
        <p14:creationId xmlns:p14="http://schemas.microsoft.com/office/powerpoint/2010/main" val="29741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What is friction?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What is friction?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 that resists the 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 of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surfaces that are touching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157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are the three types of friction we studied in this chapter?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are the three types of friction we studied in this chapter?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static friction</a:t>
            </a:r>
          </a:p>
          <a:p>
            <a:r>
              <a:rPr lang="en-US" sz="6600" dirty="0" smtClean="0"/>
              <a:t>sliding friction</a:t>
            </a:r>
          </a:p>
          <a:p>
            <a:r>
              <a:rPr lang="en-US" sz="6600" dirty="0" smtClean="0"/>
              <a:t>fluid friction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708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What is static friction?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What is static friction?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force that prevents objects from moving, or keeps them at rest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123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Example of static friction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844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Example of static friction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friction prevents the box from moving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2886075" cy="276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52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sliding friction?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2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sliding friction?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friction that opposes motion of surfaces sliding past each other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056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Forces acting on an object cannot be added.</a:t>
            </a:r>
          </a:p>
        </p:txBody>
      </p:sp>
    </p:spTree>
    <p:extLst>
      <p:ext uri="{BB962C8B-B14F-4D97-AF65-F5344CB8AC3E}">
        <p14:creationId xmlns:p14="http://schemas.microsoft.com/office/powerpoint/2010/main" val="397267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sliding friction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Sliding friction slows the motion of the box.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30289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03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What is fluid friction?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What is fluid friction?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friction between a surface and a fluid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016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What is fluid friction?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friction between a surface and a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</a:t>
            </a:r>
          </a:p>
          <a:p>
            <a:r>
              <a:rPr lang="en-US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Note!--</a:t>
            </a:r>
            <a:r>
              <a:rPr lang="en-US" sz="4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material, such as water, or air, that flows—is fluid friction.</a:t>
            </a:r>
            <a:endParaRPr lang="en-US" sz="440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844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Example of fluid friction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resistance is greater on the flat paper.</a:t>
            </a:r>
          </a:p>
          <a:p>
            <a:r>
              <a:rPr lang="en-US" sz="48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resistance is</a:t>
            </a:r>
          </a:p>
          <a:p>
            <a:pPr marL="64008" indent="0">
              <a:buNone/>
            </a:pPr>
            <a:r>
              <a:rPr lang="en-US" sz="48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 friction</a:t>
            </a:r>
            <a:endParaRPr lang="en-US" sz="480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26860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45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How is friction stopped?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2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How is friction stopped?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Lubricant</a:t>
            </a: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Reducing surface area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410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to objects at rest if the net force is zero?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2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to objects at rest if the net force </a:t>
            </a:r>
            <a:r>
              <a:rPr lang="en-US" smtClean="0"/>
              <a:t>is zero?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object does not move.  It stays at rest.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to objects at rest if the net force is NOT zero?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315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i="1" dirty="0" smtClean="0">
                <a:solidFill>
                  <a:schemeClr val="accent1">
                    <a:lumMod val="75000"/>
                  </a:schemeClr>
                </a:solidFill>
              </a:rPr>
              <a:t>Incorrect</a:t>
            </a:r>
            <a:endParaRPr lang="en-US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Forces acting on an object cannot be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added. </a:t>
            </a:r>
          </a:p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Forces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added. The net force 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combination of all the forces on an object.</a:t>
            </a:r>
            <a:endParaRPr lang="en-US" sz="5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906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to objects at rest if the net force is NOT zero?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object moves. 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504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formula for figuring acceleration?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Force = mass (acceleration)</a:t>
                </a:r>
              </a:p>
              <a:p>
                <a:r>
                  <a:rPr lang="en-US" dirty="0" smtClean="0"/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𝑚𝑎𝑠𝑠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𝑓𝑜𝑟𝑐𝑒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What do you want to solve for?</a:t>
                </a:r>
              </a:p>
              <a:p>
                <a:r>
                  <a:rPr lang="en-US" dirty="0" smtClean="0"/>
                  <a:t>Substitute numbers in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2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formula for figuring momentum?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momentum = mass (velocity)</a:t>
            </a:r>
          </a:p>
          <a:p>
            <a:r>
              <a:rPr lang="en-US" dirty="0" smtClean="0"/>
              <a:t>p = mv</a:t>
            </a:r>
          </a:p>
          <a:p>
            <a:r>
              <a:rPr lang="en-US" dirty="0" smtClean="0"/>
              <a:t>What do you want to solve for?</a:t>
            </a:r>
          </a:p>
          <a:p>
            <a:r>
              <a:rPr lang="en-US" dirty="0" smtClean="0"/>
              <a:t>Substitute numbers in!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75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on the balloon lab!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0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Rock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</a:t>
            </a:r>
            <a:r>
              <a:rPr lang="en-US" smtClean="0"/>
              <a:t>and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51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moving object will stop if no forces act on it.</a:t>
            </a:r>
          </a:p>
        </p:txBody>
      </p:sp>
    </p:spTree>
    <p:extLst>
      <p:ext uri="{BB962C8B-B14F-4D97-AF65-F5344CB8AC3E}">
        <p14:creationId xmlns:p14="http://schemas.microsoft.com/office/powerpoint/2010/main" val="161629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i="1" dirty="0" smtClean="0">
                <a:solidFill>
                  <a:schemeClr val="accent1">
                    <a:lumMod val="75000"/>
                  </a:schemeClr>
                </a:solidFill>
              </a:rPr>
              <a:t>Incorrect</a:t>
            </a:r>
            <a:endParaRPr lang="en-US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moving object will stop if no forces act on it.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forces are applied to a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moving object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object will continue to move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speed and in the same direction.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468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Ready to Read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45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an object’s speed increases, the object accelerates.</a:t>
            </a:r>
          </a:p>
        </p:txBody>
      </p:sp>
    </p:spTree>
    <p:extLst>
      <p:ext uri="{BB962C8B-B14F-4D97-AF65-F5344CB8AC3E}">
        <p14:creationId xmlns:p14="http://schemas.microsoft.com/office/powerpoint/2010/main" val="74816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i="1" dirty="0" smtClean="0">
                <a:solidFill>
                  <a:schemeClr val="accent1">
                    <a:lumMod val="75000"/>
                  </a:schemeClr>
                </a:solidFill>
              </a:rPr>
              <a:t>Correct</a:t>
            </a:r>
            <a:endParaRPr lang="en-US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an object’s speed increases, the object accelerates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accelerates when it 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 a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in speed, direction, or both.</a:t>
            </a:r>
            <a:endParaRPr lang="en-US" sz="4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990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an object’s mass increases, its acceleration also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increases if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net force acting on the object stays the same.</a:t>
            </a:r>
          </a:p>
        </p:txBody>
      </p:sp>
    </p:spTree>
    <p:extLst>
      <p:ext uri="{BB962C8B-B14F-4D97-AF65-F5344CB8AC3E}">
        <p14:creationId xmlns:p14="http://schemas.microsoft.com/office/powerpoint/2010/main" val="378202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i="1" dirty="0" smtClean="0">
                <a:solidFill>
                  <a:schemeClr val="accent1">
                    <a:lumMod val="75000"/>
                  </a:schemeClr>
                </a:solidFill>
              </a:rPr>
              <a:t>Incorrect</a:t>
            </a:r>
            <a:endParaRPr lang="en-US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an object’s mass increases, its acceleration also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increases if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net force acting on the object stays the same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4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Assuming </a:t>
            </a: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net force on an </a:t>
            </a:r>
            <a:r>
              <a:rPr lang="en-US" sz="4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is </a:t>
            </a: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constant, if the mass of the object </a:t>
            </a:r>
            <a:r>
              <a:rPr lang="en-US" sz="4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increases, its </a:t>
            </a: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acceleration decreases.</a:t>
            </a:r>
          </a:p>
        </p:txBody>
      </p:sp>
    </p:spTree>
    <p:extLst>
      <p:ext uri="{BB962C8B-B14F-4D97-AF65-F5344CB8AC3E}">
        <p14:creationId xmlns:p14="http://schemas.microsoft.com/office/powerpoint/2010/main" val="35638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objects collide, the object with more mass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applies more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force.</a:t>
            </a:r>
          </a:p>
        </p:txBody>
      </p:sp>
    </p:spTree>
    <p:extLst>
      <p:ext uri="{BB962C8B-B14F-4D97-AF65-F5344CB8AC3E}">
        <p14:creationId xmlns:p14="http://schemas.microsoft.com/office/powerpoint/2010/main" val="278037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i="1" dirty="0">
                <a:solidFill>
                  <a:schemeClr val="accent1">
                    <a:lumMod val="75000"/>
                  </a:schemeClr>
                </a:solidFill>
              </a:rPr>
              <a:t>Incorrect</a:t>
            </a:r>
            <a:endParaRPr lang="en-US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Mammals evolved after dinosaurs became extinct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objects collide, the object with more mass </a:t>
            </a:r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applies more </a:t>
            </a:r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force.</a:t>
            </a:r>
          </a:p>
        </p:txBody>
      </p:sp>
    </p:spTree>
    <p:extLst>
      <p:ext uri="{BB962C8B-B14F-4D97-AF65-F5344CB8AC3E}">
        <p14:creationId xmlns:p14="http://schemas.microsoft.com/office/powerpoint/2010/main" val="41578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Momentum is a measure of how hard it is to stop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moving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object.</a:t>
            </a:r>
          </a:p>
        </p:txBody>
      </p:sp>
    </p:spTree>
    <p:extLst>
      <p:ext uri="{BB962C8B-B14F-4D97-AF65-F5344CB8AC3E}">
        <p14:creationId xmlns:p14="http://schemas.microsoft.com/office/powerpoint/2010/main" val="239318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i="1" dirty="0">
                <a:solidFill>
                  <a:schemeClr val="accent1">
                    <a:lumMod val="75000"/>
                  </a:schemeClr>
                </a:solidFill>
              </a:rPr>
              <a:t>Correct</a:t>
            </a:r>
            <a:endParaRPr lang="en-US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Momentum is a measure of how hard it is to stop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moving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4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en-US" sz="4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product of an object’s </a:t>
            </a:r>
            <a:r>
              <a:rPr lang="en-US" sz="4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 and </a:t>
            </a:r>
            <a:r>
              <a:rPr lang="en-US" sz="4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velocity.</a:t>
            </a:r>
          </a:p>
        </p:txBody>
      </p:sp>
    </p:spTree>
    <p:extLst>
      <p:ext uri="{BB962C8B-B14F-4D97-AF65-F5344CB8AC3E}">
        <p14:creationId xmlns:p14="http://schemas.microsoft.com/office/powerpoint/2010/main" val="289253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i="1" dirty="0" smtClean="0">
                <a:solidFill>
                  <a:schemeClr val="accent1">
                    <a:lumMod val="75000"/>
                  </a:schemeClr>
                </a:solidFill>
              </a:rPr>
              <a:t>Science 8--Chapter 2</a:t>
            </a:r>
            <a:endParaRPr lang="en-US" sz="4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1-Vocabulary</a:t>
            </a:r>
            <a:endParaRPr lang="en-US" sz="2800" b="1" i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657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i="1" dirty="0" smtClean="0">
                <a:solidFill>
                  <a:schemeClr val="tx2">
                    <a:lumMod val="50000"/>
                  </a:schemeClr>
                </a:solidFill>
              </a:rPr>
              <a:t>force</a:t>
            </a:r>
            <a:endParaRPr lang="en-US" sz="8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3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Place a </a:t>
            </a:r>
            <a:r>
              <a:rPr lang="en-US" sz="2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 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after each statement that is correct or an </a:t>
            </a:r>
            <a:r>
              <a:rPr lang="en-US" sz="2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 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for those that are incorrect.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3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i="1" dirty="0" smtClean="0">
                <a:solidFill>
                  <a:schemeClr val="accent1">
                    <a:lumMod val="75000"/>
                  </a:schemeClr>
                </a:solidFill>
              </a:rPr>
              <a:t>force</a:t>
            </a:r>
            <a:endParaRPr lang="en-US" sz="8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push or pull on an object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867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i="1" dirty="0" smtClean="0">
                <a:solidFill>
                  <a:schemeClr val="tx2">
                    <a:lumMod val="50000"/>
                  </a:schemeClr>
                </a:solidFill>
              </a:rPr>
              <a:t>contact force</a:t>
            </a:r>
            <a:endParaRPr lang="en-US" sz="8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6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i="1" dirty="0">
                <a:solidFill>
                  <a:schemeClr val="tx2">
                    <a:lumMod val="50000"/>
                  </a:schemeClr>
                </a:solidFill>
              </a:rPr>
              <a:t>contact force</a:t>
            </a:r>
            <a:endParaRPr lang="en-US" sz="8000" b="1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push or pull on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object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another object that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touching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</a:p>
        </p:txBody>
      </p:sp>
    </p:spTree>
    <p:extLst>
      <p:ext uri="{BB962C8B-B14F-4D97-AF65-F5344CB8AC3E}">
        <p14:creationId xmlns:p14="http://schemas.microsoft.com/office/powerpoint/2010/main" val="195161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noncontact force</a:t>
            </a:r>
            <a:endParaRPr lang="en-US" sz="6600" b="1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noncontact force</a:t>
            </a:r>
            <a:endParaRPr lang="en-US" sz="6600" b="1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 force one </a:t>
            </a:r>
            <a:r>
              <a:rPr lang="en-US" sz="5400" dirty="0" smtClean="0"/>
              <a:t>object can </a:t>
            </a:r>
            <a:r>
              <a:rPr lang="en-US" sz="5400" dirty="0"/>
              <a:t>apply to another </a:t>
            </a:r>
            <a:r>
              <a:rPr lang="en-US" sz="5400" dirty="0" smtClean="0"/>
              <a:t>object without </a:t>
            </a:r>
            <a:r>
              <a:rPr lang="en-US" sz="5400" dirty="0"/>
              <a:t>touching it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10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gravity</a:t>
            </a:r>
            <a:endParaRPr lang="en-US" sz="8000" b="1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i="1" dirty="0">
                <a:solidFill>
                  <a:schemeClr val="tx2">
                    <a:lumMod val="50000"/>
                  </a:schemeClr>
                </a:solidFill>
              </a:rPr>
              <a:t>gravity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attractive force that </a:t>
            </a:r>
            <a:r>
              <a:rPr lang="en-US" sz="5400" dirty="0" smtClean="0"/>
              <a:t>exists between </a:t>
            </a:r>
            <a:r>
              <a:rPr lang="en-US" sz="5400" dirty="0"/>
              <a:t>all objects that have mass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57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i="1" dirty="0" smtClean="0">
                <a:solidFill>
                  <a:schemeClr val="tx2">
                    <a:lumMod val="50000"/>
                  </a:schemeClr>
                </a:solidFill>
              </a:rPr>
              <a:t>mass</a:t>
            </a:r>
            <a:endParaRPr lang="en-US" sz="8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i="1" dirty="0" smtClean="0">
                <a:solidFill>
                  <a:schemeClr val="tx2">
                    <a:lumMod val="50000"/>
                  </a:schemeClr>
                </a:solidFill>
              </a:rPr>
              <a:t>mass</a:t>
            </a:r>
            <a:endParaRPr lang="en-US" sz="8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amount of matter in an object</a:t>
            </a:r>
          </a:p>
        </p:txBody>
      </p:sp>
    </p:spTree>
    <p:extLst>
      <p:ext uri="{BB962C8B-B14F-4D97-AF65-F5344CB8AC3E}">
        <p14:creationId xmlns:p14="http://schemas.microsoft.com/office/powerpoint/2010/main" val="197445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weight</a:t>
            </a:r>
            <a:endParaRPr lang="en-US" sz="8000" b="1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6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5400" dirty="0"/>
              <a:t>You pull on objects around you with the force of gravity.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181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i="1" dirty="0">
                <a:solidFill>
                  <a:schemeClr val="tx2">
                    <a:lumMod val="50000"/>
                  </a:schemeClr>
                </a:solidFill>
              </a:rPr>
              <a:t>weight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gravitational force </a:t>
            </a:r>
            <a:r>
              <a:rPr lang="en-US" sz="4000" dirty="0" smtClean="0"/>
              <a:t>exerted on </a:t>
            </a:r>
            <a:r>
              <a:rPr lang="en-US" sz="4000" dirty="0"/>
              <a:t>an object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193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friction</a:t>
            </a:r>
            <a:endParaRPr lang="en-US" sz="6600" b="1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i="1" dirty="0">
                <a:solidFill>
                  <a:schemeClr val="accent1">
                    <a:lumMod val="75000"/>
                  </a:schemeClr>
                </a:solidFill>
              </a:rPr>
              <a:t>friction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 that resists the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 of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surfaces that are touching</a:t>
            </a:r>
          </a:p>
        </p:txBody>
      </p:sp>
    </p:spTree>
    <p:extLst>
      <p:ext uri="{BB962C8B-B14F-4D97-AF65-F5344CB8AC3E}">
        <p14:creationId xmlns:p14="http://schemas.microsoft.com/office/powerpoint/2010/main" val="167840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i="1" dirty="0">
                <a:solidFill>
                  <a:schemeClr val="accent1">
                    <a:lumMod val="75000"/>
                  </a:schemeClr>
                </a:solidFill>
              </a:rPr>
              <a:t>significant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i="1" dirty="0">
                <a:solidFill>
                  <a:schemeClr val="accent1">
                    <a:lumMod val="75000"/>
                  </a:schemeClr>
                </a:solidFill>
              </a:rPr>
              <a:t>significant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important; momentous</a:t>
            </a:r>
          </a:p>
        </p:txBody>
      </p:sp>
    </p:spTree>
    <p:extLst>
      <p:ext uri="{BB962C8B-B14F-4D97-AF65-F5344CB8AC3E}">
        <p14:creationId xmlns:p14="http://schemas.microsoft.com/office/powerpoint/2010/main" val="155233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i="1" dirty="0" smtClean="0">
                <a:solidFill>
                  <a:schemeClr val="tx2">
                    <a:lumMod val="50000"/>
                  </a:schemeClr>
                </a:solidFill>
              </a:rPr>
              <a:t>static</a:t>
            </a:r>
            <a:endParaRPr lang="en-US" sz="8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903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static</a:t>
            </a:r>
            <a:endParaRPr lang="en-US" sz="8000" b="1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rest or having no motion</a:t>
            </a:r>
          </a:p>
        </p:txBody>
      </p:sp>
    </p:spTree>
    <p:extLst>
      <p:ext uri="{BB962C8B-B14F-4D97-AF65-F5344CB8AC3E}">
        <p14:creationId xmlns:p14="http://schemas.microsoft.com/office/powerpoint/2010/main" val="21826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of universal gravitation</a:t>
            </a:r>
            <a:endParaRPr lang="en-US" sz="4400" b="1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of universal gravitation</a:t>
            </a:r>
            <a:endParaRPr lang="en-US" sz="4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objects are attracted to each by a gravitational force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888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newton</a:t>
            </a:r>
            <a:endParaRPr lang="en-US" sz="8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Friction can act between two unmoving, touching surfaces.</a:t>
            </a:r>
          </a:p>
        </p:txBody>
      </p:sp>
    </p:spTree>
    <p:extLst>
      <p:ext uri="{BB962C8B-B14F-4D97-AF65-F5344CB8AC3E}">
        <p14:creationId xmlns:p14="http://schemas.microsoft.com/office/powerpoint/2010/main" val="188546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newton</a:t>
            </a:r>
            <a:endParaRPr lang="en-US" sz="8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force or weight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631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effectLst/>
              </a:rPr>
              <a:t>static friction</a:t>
            </a:r>
            <a:endParaRPr lang="en-US" sz="8000" b="1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effectLst/>
              </a:rPr>
              <a:t>static friction</a:t>
            </a:r>
            <a:endParaRPr lang="en-US" sz="8000" b="1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force that prevents objects from moving, or keeps them at rest</a:t>
            </a:r>
          </a:p>
        </p:txBody>
      </p:sp>
    </p:spTree>
    <p:extLst>
      <p:ext uri="{BB962C8B-B14F-4D97-AF65-F5344CB8AC3E}">
        <p14:creationId xmlns:p14="http://schemas.microsoft.com/office/powerpoint/2010/main" val="96952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>
                <a:effectLst/>
              </a:rPr>
              <a:t>sliding friction</a:t>
            </a:r>
            <a:endParaRPr lang="en-US" sz="8000" b="1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sliding friction</a:t>
            </a:r>
            <a:endParaRPr lang="en-US" sz="8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friction that opposes motion of surfaces sliding past each other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105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>
                <a:effectLst/>
              </a:rPr>
              <a:t>fluid friction</a:t>
            </a:r>
            <a:endParaRPr lang="en-US" sz="8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069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>
                <a:effectLst/>
              </a:rPr>
              <a:t>fluid friction</a:t>
            </a:r>
            <a:endParaRPr lang="en-US" sz="8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friction between a surface and a fluid</a:t>
            </a:r>
          </a:p>
        </p:txBody>
      </p:sp>
    </p:spTree>
    <p:extLst>
      <p:ext uri="{BB962C8B-B14F-4D97-AF65-F5344CB8AC3E}">
        <p14:creationId xmlns:p14="http://schemas.microsoft.com/office/powerpoint/2010/main" val="85924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resistance</a:t>
            </a:r>
            <a:endParaRPr lang="en-US" sz="8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089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resistance</a:t>
            </a:r>
            <a:endParaRPr lang="en-US" sz="8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 friction between a surface and air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063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lubricant</a:t>
            </a:r>
            <a:endParaRPr lang="en-US" sz="8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355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Forces acting on an object cannot be added.</a:t>
            </a:r>
          </a:p>
        </p:txBody>
      </p:sp>
    </p:spTree>
    <p:extLst>
      <p:ext uri="{BB962C8B-B14F-4D97-AF65-F5344CB8AC3E}">
        <p14:creationId xmlns:p14="http://schemas.microsoft.com/office/powerpoint/2010/main" val="302007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lubricant</a:t>
            </a:r>
            <a:endParaRPr lang="en-US" sz="8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substance that reduces friction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333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8-Chapter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2 Vocabulary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635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net force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704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net force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combination of all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forces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acting on an object</a:t>
            </a:r>
          </a:p>
        </p:txBody>
      </p:sp>
    </p:spTree>
    <p:extLst>
      <p:ext uri="{BB962C8B-B14F-4D97-AF65-F5344CB8AC3E}">
        <p14:creationId xmlns:p14="http://schemas.microsoft.com/office/powerpoint/2010/main" val="8564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balanced forces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78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balanced </a:t>
            </a:r>
            <a:r>
              <a:rPr lang="en-US" sz="7200" dirty="0"/>
              <a:t>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combined 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forces form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net force of zero</a:t>
            </a:r>
          </a:p>
        </p:txBody>
      </p:sp>
    </p:spTree>
    <p:extLst>
      <p:ext uri="{BB962C8B-B14F-4D97-AF65-F5344CB8AC3E}">
        <p14:creationId xmlns:p14="http://schemas.microsoft.com/office/powerpoint/2010/main" val="17275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unbalanced forces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165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unbalanced forces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combined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forces that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a net force that is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zero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941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/>
              <a:t>Newton’s first law of motion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863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/>
              <a:t>Newton’s first law of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motion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an object does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change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net force on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object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zero</a:t>
            </a:r>
          </a:p>
        </p:txBody>
      </p:sp>
    </p:spTree>
    <p:extLst>
      <p:ext uri="{BB962C8B-B14F-4D97-AF65-F5344CB8AC3E}">
        <p14:creationId xmlns:p14="http://schemas.microsoft.com/office/powerpoint/2010/main" val="11936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600" dirty="0" smtClean="0"/>
              <a:t>. </a:t>
            </a:r>
            <a:r>
              <a:rPr lang="en-US" sz="3600" dirty="0"/>
              <a:t>A moving object will stop if no forces act on it.</a:t>
            </a:r>
          </a:p>
        </p:txBody>
      </p:sp>
    </p:spTree>
    <p:extLst>
      <p:ext uri="{BB962C8B-B14F-4D97-AF65-F5344CB8AC3E}">
        <p14:creationId xmlns:p14="http://schemas.microsoft.com/office/powerpoint/2010/main" val="223708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inertia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748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inertia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tendency of an object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resist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change in its motion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581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reference direction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260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reference direction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 from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starting point to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an object’s position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14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Science 8-Chapter </a:t>
            </a:r>
            <a:r>
              <a:rPr lang="en-US" sz="4800" dirty="0" smtClean="0"/>
              <a:t>2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9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/>
              <a:t>Newton’s Second Law of Motion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469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Newton’s Second Law of Motion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acceleration is equal to the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force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exerted on the object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divided by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object’s mass</a:t>
            </a:r>
          </a:p>
        </p:txBody>
      </p:sp>
    </p:spTree>
    <p:extLst>
      <p:ext uri="{BB962C8B-B14F-4D97-AF65-F5344CB8AC3E}">
        <p14:creationId xmlns:p14="http://schemas.microsoft.com/office/powerpoint/2010/main" val="368033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circular motion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218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circular motion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motion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which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object is moving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along a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curved path</a:t>
            </a:r>
          </a:p>
        </p:txBody>
      </p:sp>
    </p:spTree>
    <p:extLst>
      <p:ext uri="{BB962C8B-B14F-4D97-AF65-F5344CB8AC3E}">
        <p14:creationId xmlns:p14="http://schemas.microsoft.com/office/powerpoint/2010/main" val="11998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/>
              <a:t>centripetal force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76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an object’s speed increases, the object accelerates.</a:t>
            </a:r>
          </a:p>
        </p:txBody>
      </p:sp>
    </p:spTree>
    <p:extLst>
      <p:ext uri="{BB962C8B-B14F-4D97-AF65-F5344CB8AC3E}">
        <p14:creationId xmlns:p14="http://schemas.microsoft.com/office/powerpoint/2010/main" val="111159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/>
              <a:t>centripetal force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force in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 motion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acts perpendicular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 of motion toward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center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circle</a:t>
            </a:r>
          </a:p>
        </p:txBody>
      </p:sp>
    </p:spTree>
    <p:extLst>
      <p:ext uri="{BB962C8B-B14F-4D97-AF65-F5344CB8AC3E}">
        <p14:creationId xmlns:p14="http://schemas.microsoft.com/office/powerpoint/2010/main" val="198331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velocity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569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velocity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 in a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 direction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01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acceleration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301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acceleration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change in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velocity over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80715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Science 8-Chapter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7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Newton’s third law of motion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709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Newton’s third law of motion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every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there is an equal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opposite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</a:t>
            </a:r>
          </a:p>
        </p:txBody>
      </p:sp>
    </p:spTree>
    <p:extLst>
      <p:ext uri="{BB962C8B-B14F-4D97-AF65-F5344CB8AC3E}">
        <p14:creationId xmlns:p14="http://schemas.microsoft.com/office/powerpoint/2010/main" val="338748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/>
              <a:t>force pair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49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/>
              <a:t>force pair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forces that two </a:t>
            </a:r>
            <a:r>
              <a:rPr lang="en-US" sz="4800" dirty="0" smtClean="0"/>
              <a:t>objects apply </a:t>
            </a:r>
            <a:r>
              <a:rPr lang="en-US" sz="4800" dirty="0"/>
              <a:t>to each other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729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6. </a:t>
            </a:r>
            <a:r>
              <a:rPr lang="en-US" sz="4000" dirty="0"/>
              <a:t>If an object’s mass increases, its acceleration also </a:t>
            </a:r>
            <a:r>
              <a:rPr lang="en-US" sz="4000" dirty="0" smtClean="0"/>
              <a:t>increases if </a:t>
            </a:r>
            <a:r>
              <a:rPr lang="en-US" sz="4000" dirty="0"/>
              <a:t>the net force acting on the object stays the same.</a:t>
            </a:r>
          </a:p>
        </p:txBody>
      </p:sp>
    </p:spTree>
    <p:extLst>
      <p:ext uri="{BB962C8B-B14F-4D97-AF65-F5344CB8AC3E}">
        <p14:creationId xmlns:p14="http://schemas.microsoft.com/office/powerpoint/2010/main" val="7601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momentum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335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momentum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 of how hard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stop a moving object</a:t>
            </a:r>
          </a:p>
        </p:txBody>
      </p:sp>
    </p:spTree>
    <p:extLst>
      <p:ext uri="{BB962C8B-B14F-4D97-AF65-F5344CB8AC3E}">
        <p14:creationId xmlns:p14="http://schemas.microsoft.com/office/powerpoint/2010/main" val="284640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/>
              <a:t>law of conservation of momentum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071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/>
              <a:t>law of conservation of momentum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momentum of a group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objects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remains the same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unless outside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forces act on the objects</a:t>
            </a:r>
          </a:p>
        </p:txBody>
      </p:sp>
    </p:spTree>
    <p:extLst>
      <p:ext uri="{BB962C8B-B14F-4D97-AF65-F5344CB8AC3E}">
        <p14:creationId xmlns:p14="http://schemas.microsoft.com/office/powerpoint/2010/main" val="384699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elastic collision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45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elastic </a:t>
            </a:r>
            <a:r>
              <a:rPr lang="en-US" sz="7200" b="1" dirty="0"/>
              <a:t>collision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collision where colliding objects bounce off each other</a:t>
            </a:r>
          </a:p>
        </p:txBody>
      </p:sp>
    </p:spTree>
    <p:extLst>
      <p:ext uri="{BB962C8B-B14F-4D97-AF65-F5344CB8AC3E}">
        <p14:creationId xmlns:p14="http://schemas.microsoft.com/office/powerpoint/2010/main" val="262595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/>
              <a:t>elastic collision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032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inelastic </a:t>
            </a:r>
            <a:r>
              <a:rPr lang="en-US" sz="7200" b="1" dirty="0"/>
              <a:t>collision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collision where objects collide and stick together</a:t>
            </a:r>
          </a:p>
        </p:txBody>
      </p:sp>
    </p:spTree>
    <p:extLst>
      <p:ext uri="{BB962C8B-B14F-4D97-AF65-F5344CB8AC3E}">
        <p14:creationId xmlns:p14="http://schemas.microsoft.com/office/powerpoint/2010/main" val="7275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What is inertia?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9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What is inertia?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tendency of an object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resist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change in its motion</a:t>
            </a:r>
          </a:p>
        </p:txBody>
      </p:sp>
    </p:spTree>
    <p:extLst>
      <p:ext uri="{BB962C8B-B14F-4D97-AF65-F5344CB8AC3E}">
        <p14:creationId xmlns:p14="http://schemas.microsoft.com/office/powerpoint/2010/main" val="155319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65B2FF"/>
      </a:accent1>
      <a:accent2>
        <a:srgbClr val="4584D3"/>
      </a:accent2>
      <a:accent3>
        <a:srgbClr val="5BD078"/>
      </a:accent3>
      <a:accent4>
        <a:srgbClr val="A5D028"/>
      </a:accent4>
      <a:accent5>
        <a:srgbClr val="0682FF"/>
      </a:accent5>
      <a:accent6>
        <a:srgbClr val="05E0DB"/>
      </a:accent6>
      <a:hlink>
        <a:srgbClr val="0080FF"/>
      </a:hlink>
      <a:folHlink>
        <a:srgbClr val="5EAEF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6223</TotalTime>
  <Words>1902</Words>
  <Application>Microsoft Office PowerPoint</Application>
  <PresentationFormat>On-screen Show (4:3)</PresentationFormat>
  <Paragraphs>291</Paragraphs>
  <Slides>177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177</vt:i4>
      </vt:variant>
    </vt:vector>
  </HeadingPairs>
  <TitlesOfParts>
    <vt:vector size="178" baseType="lpstr">
      <vt:lpstr>Verve</vt:lpstr>
      <vt:lpstr>Science 8--Chapter 2</vt:lpstr>
      <vt:lpstr>Get Ready to Read</vt:lpstr>
      <vt:lpstr>Place a C after each statement that is correct or an I for those that are incorrect.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Correct</vt:lpstr>
      <vt:lpstr>PowerPoint Presentation</vt:lpstr>
      <vt:lpstr>Correct</vt:lpstr>
      <vt:lpstr>PowerPoint Presentation</vt:lpstr>
      <vt:lpstr>Incorrect</vt:lpstr>
      <vt:lpstr>PowerPoint Presentation</vt:lpstr>
      <vt:lpstr>Incorrect</vt:lpstr>
      <vt:lpstr>PowerPoint Presentation</vt:lpstr>
      <vt:lpstr>Correct</vt:lpstr>
      <vt:lpstr>PowerPoint Presentation</vt:lpstr>
      <vt:lpstr>Incorrect</vt:lpstr>
      <vt:lpstr>PowerPoint Presentation</vt:lpstr>
      <vt:lpstr>Incorrect</vt:lpstr>
      <vt:lpstr>PowerPoint Presentation</vt:lpstr>
      <vt:lpstr>Correct</vt:lpstr>
      <vt:lpstr>Science 8--Chapter 2</vt:lpstr>
      <vt:lpstr>force</vt:lpstr>
      <vt:lpstr>force</vt:lpstr>
      <vt:lpstr>contact force</vt:lpstr>
      <vt:lpstr>contact force</vt:lpstr>
      <vt:lpstr>noncontact force</vt:lpstr>
      <vt:lpstr>noncontact force</vt:lpstr>
      <vt:lpstr>gravity</vt:lpstr>
      <vt:lpstr>gravity</vt:lpstr>
      <vt:lpstr>mass</vt:lpstr>
      <vt:lpstr>mass</vt:lpstr>
      <vt:lpstr>weight</vt:lpstr>
      <vt:lpstr>weight</vt:lpstr>
      <vt:lpstr>friction</vt:lpstr>
      <vt:lpstr>friction</vt:lpstr>
      <vt:lpstr>significant</vt:lpstr>
      <vt:lpstr>significant</vt:lpstr>
      <vt:lpstr>static</vt:lpstr>
      <vt:lpstr>static</vt:lpstr>
      <vt:lpstr>law of universal gravitation</vt:lpstr>
      <vt:lpstr>law of universal gravitation</vt:lpstr>
      <vt:lpstr>newton</vt:lpstr>
      <vt:lpstr>newton</vt:lpstr>
      <vt:lpstr>static friction</vt:lpstr>
      <vt:lpstr>static friction</vt:lpstr>
      <vt:lpstr>sliding friction</vt:lpstr>
      <vt:lpstr>sliding friction</vt:lpstr>
      <vt:lpstr>fluid friction</vt:lpstr>
      <vt:lpstr>fluid friction</vt:lpstr>
      <vt:lpstr>air resistance</vt:lpstr>
      <vt:lpstr>air resistance</vt:lpstr>
      <vt:lpstr>lubricant</vt:lpstr>
      <vt:lpstr>lubricant</vt:lpstr>
      <vt:lpstr>Science 8-Chapter 2</vt:lpstr>
      <vt:lpstr>net force</vt:lpstr>
      <vt:lpstr>net force</vt:lpstr>
      <vt:lpstr>balanced forces</vt:lpstr>
      <vt:lpstr>balanced forces</vt:lpstr>
      <vt:lpstr>unbalanced forces</vt:lpstr>
      <vt:lpstr>unbalanced forces</vt:lpstr>
      <vt:lpstr>Newton’s first law of motion</vt:lpstr>
      <vt:lpstr>Newton’s first law of motion</vt:lpstr>
      <vt:lpstr>inertia</vt:lpstr>
      <vt:lpstr>inertia</vt:lpstr>
      <vt:lpstr>reference direction</vt:lpstr>
      <vt:lpstr>reference direction</vt:lpstr>
      <vt:lpstr>Science 8-Chapter 2</vt:lpstr>
      <vt:lpstr>Newton’s Second Law of Motion</vt:lpstr>
      <vt:lpstr>Newton’s Second Law of Motion</vt:lpstr>
      <vt:lpstr>circular motion</vt:lpstr>
      <vt:lpstr>circular motion</vt:lpstr>
      <vt:lpstr>centripetal force</vt:lpstr>
      <vt:lpstr>centripetal force</vt:lpstr>
      <vt:lpstr>velocity</vt:lpstr>
      <vt:lpstr>velocity</vt:lpstr>
      <vt:lpstr>acceleration</vt:lpstr>
      <vt:lpstr>acceleration</vt:lpstr>
      <vt:lpstr>Science 8-Chapter 2</vt:lpstr>
      <vt:lpstr>Newton’s third law of motion</vt:lpstr>
      <vt:lpstr>Newton’s third law of motion</vt:lpstr>
      <vt:lpstr>force pair</vt:lpstr>
      <vt:lpstr>force pair</vt:lpstr>
      <vt:lpstr>momentum</vt:lpstr>
      <vt:lpstr>momentum</vt:lpstr>
      <vt:lpstr>law of conservation of momentum</vt:lpstr>
      <vt:lpstr>law of conservation of momentum</vt:lpstr>
      <vt:lpstr>elastic collision</vt:lpstr>
      <vt:lpstr>elastic collision</vt:lpstr>
      <vt:lpstr>elastic collision</vt:lpstr>
      <vt:lpstr>inelastic collision</vt:lpstr>
      <vt:lpstr>What is inertia?</vt:lpstr>
      <vt:lpstr>What is inertia?</vt:lpstr>
      <vt:lpstr>What is mass?</vt:lpstr>
      <vt:lpstr>What is mass?</vt:lpstr>
      <vt:lpstr>What is centripetal force?</vt:lpstr>
      <vt:lpstr>What is centripetal force?</vt:lpstr>
      <vt:lpstr>What is a force pair?</vt:lpstr>
      <vt:lpstr>What is a force pair?</vt:lpstr>
      <vt:lpstr>What is momentum?</vt:lpstr>
      <vt:lpstr>What is momentum?</vt:lpstr>
      <vt:lpstr>What is force?</vt:lpstr>
      <vt:lpstr>What is force?</vt:lpstr>
      <vt:lpstr>What is contact force?</vt:lpstr>
      <vt:lpstr>What is contact force?</vt:lpstr>
      <vt:lpstr>Examples of contact force</vt:lpstr>
      <vt:lpstr>Examples of contact force</vt:lpstr>
      <vt:lpstr>What is non contact force?</vt:lpstr>
      <vt:lpstr>What is non contact force?</vt:lpstr>
      <vt:lpstr>Examples of noncontact force?</vt:lpstr>
      <vt:lpstr>What are balanced forces?</vt:lpstr>
      <vt:lpstr>What are balanced forces?</vt:lpstr>
      <vt:lpstr>Examples of balanced forces?</vt:lpstr>
      <vt:lpstr>Examples of balanced forces?</vt:lpstr>
      <vt:lpstr>Examples of balanced forces?</vt:lpstr>
      <vt:lpstr>What are unbalanced forces?</vt:lpstr>
      <vt:lpstr>What are unbalanced forces?</vt:lpstr>
      <vt:lpstr>Examples of unbalanced forces?</vt:lpstr>
      <vt:lpstr>What is net force?</vt:lpstr>
      <vt:lpstr>What is net force?</vt:lpstr>
      <vt:lpstr>How do we figure net force?</vt:lpstr>
      <vt:lpstr>How do we figure net force?</vt:lpstr>
      <vt:lpstr>What is Newton’s First Law of Motion?</vt:lpstr>
      <vt:lpstr>What is Newton’s First Law of Motion?</vt:lpstr>
      <vt:lpstr>Also</vt:lpstr>
      <vt:lpstr>What is Newton’s First Law of Motion?</vt:lpstr>
      <vt:lpstr>Examples of Newton’s First Law</vt:lpstr>
      <vt:lpstr>Examples of Newton’s First Law</vt:lpstr>
      <vt:lpstr>What is Newton’s Second Law of Motion?</vt:lpstr>
      <vt:lpstr>What is Newton’s Second Law of Motion?</vt:lpstr>
      <vt:lpstr>Examples of Newton’s Second Law</vt:lpstr>
      <vt:lpstr>Examples of Newton’s Second Law</vt:lpstr>
      <vt:lpstr>What is Newton’s Third Law of Motion?</vt:lpstr>
      <vt:lpstr>What is Newton’s Third Law of Motion?</vt:lpstr>
      <vt:lpstr>Examples of Newton’s Third Law</vt:lpstr>
      <vt:lpstr>Examples of Newton’s Third Law</vt:lpstr>
      <vt:lpstr>What is gravity?</vt:lpstr>
      <vt:lpstr>What is gravity?</vt:lpstr>
      <vt:lpstr>How does gravity affect objects?</vt:lpstr>
      <vt:lpstr>How does gravity affect objects?</vt:lpstr>
      <vt:lpstr>What two factors affect gravity?</vt:lpstr>
      <vt:lpstr>What two factors affect gravity?</vt:lpstr>
      <vt:lpstr>What two factors affect gravity?</vt:lpstr>
      <vt:lpstr>What is friction?</vt:lpstr>
      <vt:lpstr>What is friction?</vt:lpstr>
      <vt:lpstr>What are the three types of friction we studied in this chapter?</vt:lpstr>
      <vt:lpstr>What are the three types of friction we studied in this chapter?</vt:lpstr>
      <vt:lpstr>What is static friction?</vt:lpstr>
      <vt:lpstr>What is static friction?</vt:lpstr>
      <vt:lpstr>Example of static friction</vt:lpstr>
      <vt:lpstr>Example of static friction</vt:lpstr>
      <vt:lpstr>What is sliding friction?</vt:lpstr>
      <vt:lpstr>What is sliding friction?</vt:lpstr>
      <vt:lpstr>Example of sliding friction</vt:lpstr>
      <vt:lpstr>What is fluid friction?</vt:lpstr>
      <vt:lpstr>What is fluid friction?</vt:lpstr>
      <vt:lpstr>What is fluid friction?</vt:lpstr>
      <vt:lpstr>Example of fluid friction</vt:lpstr>
      <vt:lpstr>How is friction stopped?</vt:lpstr>
      <vt:lpstr>How is friction stopped?</vt:lpstr>
      <vt:lpstr>What happens to objects at rest if the net force is zero?</vt:lpstr>
      <vt:lpstr>What happens to objects at rest if the net force is zero?</vt:lpstr>
      <vt:lpstr>What happens to objects at rest if the net force is NOT zero?</vt:lpstr>
      <vt:lpstr>What happens to objects at rest if the net force is NOT zero?</vt:lpstr>
      <vt:lpstr>What is the formula for figuring acceleration?</vt:lpstr>
      <vt:lpstr>What is the formula for figuring momentum?</vt:lpstr>
      <vt:lpstr>Questions on the balloon lab!</vt:lpstr>
      <vt:lpstr>Science Investigations</vt:lpstr>
      <vt:lpstr>The Rock Cycle</vt:lpstr>
      <vt:lpstr>Forces and Motion</vt:lpstr>
      <vt:lpstr>END!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Brigitta Post</dc:creator>
  <cp:lastModifiedBy>Brigitta Post</cp:lastModifiedBy>
  <cp:revision>67</cp:revision>
  <dcterms:created xsi:type="dcterms:W3CDTF">2019-06-12T14:17:47Z</dcterms:created>
  <dcterms:modified xsi:type="dcterms:W3CDTF">2019-07-30T22:57:01Z</dcterms:modified>
</cp:coreProperties>
</file>